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46"/>
  </p:notesMasterIdLst>
  <p:sldIdLst>
    <p:sldId id="256" r:id="rId3"/>
    <p:sldId id="436" r:id="rId4"/>
    <p:sldId id="441" r:id="rId5"/>
    <p:sldId id="296" r:id="rId6"/>
    <p:sldId id="297" r:id="rId7"/>
    <p:sldId id="298" r:id="rId8"/>
    <p:sldId id="299" r:id="rId9"/>
    <p:sldId id="302" r:id="rId10"/>
    <p:sldId id="437" r:id="rId11"/>
    <p:sldId id="438" r:id="rId12"/>
    <p:sldId id="440" r:id="rId13"/>
    <p:sldId id="383" r:id="rId14"/>
    <p:sldId id="442" r:id="rId15"/>
    <p:sldId id="443" r:id="rId16"/>
    <p:sldId id="444" r:id="rId17"/>
    <p:sldId id="434" r:id="rId18"/>
    <p:sldId id="394" r:id="rId19"/>
    <p:sldId id="395" r:id="rId20"/>
    <p:sldId id="445" r:id="rId21"/>
    <p:sldId id="446" r:id="rId22"/>
    <p:sldId id="403" r:id="rId23"/>
    <p:sldId id="407" r:id="rId24"/>
    <p:sldId id="412" r:id="rId25"/>
    <p:sldId id="414" r:id="rId26"/>
    <p:sldId id="420" r:id="rId27"/>
    <p:sldId id="430" r:id="rId28"/>
    <p:sldId id="432" r:id="rId29"/>
    <p:sldId id="315" r:id="rId30"/>
    <p:sldId id="316" r:id="rId31"/>
    <p:sldId id="318" r:id="rId32"/>
    <p:sldId id="319" r:id="rId33"/>
    <p:sldId id="323" r:id="rId34"/>
    <p:sldId id="324" r:id="rId35"/>
    <p:sldId id="325" r:id="rId36"/>
    <p:sldId id="326" r:id="rId37"/>
    <p:sldId id="327" r:id="rId38"/>
    <p:sldId id="335" r:id="rId39"/>
    <p:sldId id="338" r:id="rId40"/>
    <p:sldId id="339" r:id="rId41"/>
    <p:sldId id="340" r:id="rId42"/>
    <p:sldId id="425" r:id="rId43"/>
    <p:sldId id="344" r:id="rId44"/>
    <p:sldId id="42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94" autoAdjust="0"/>
    <p:restoredTop sz="98757" autoAdjust="0"/>
  </p:normalViewPr>
  <p:slideViewPr>
    <p:cSldViewPr showGuides="1">
      <p:cViewPr>
        <p:scale>
          <a:sx n="75" d="100"/>
          <a:sy n="75" d="100"/>
        </p:scale>
        <p:origin x="-88" y="-2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83D9E-7354-4252-850E-43617318E1D2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63464-CB48-4B0D-8C89-B024E4218F1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05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82CA7D-0995-4825-AF54-770CB70C9925}" type="datetimeFigureOut">
              <a:rPr lang="en-IN" smtClean="0"/>
              <a:pPr/>
              <a:t>19/12/13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9AFE51-B5FE-4102-9A3D-FB162814879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918A2-D230-4021-A03A-3EC65F18C8F3}" type="datetimeFigureOut">
              <a:rPr lang="en-US" smtClean="0"/>
              <a:pPr/>
              <a:t>19/12/13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1FF9D-0502-43FA-BC1E-581637653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SURGICAL MANAGEMENT OF BRAINSTEM GLIOMA</a:t>
            </a:r>
            <a:endParaRPr lang="en-IN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76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BAEP</a:t>
            </a:r>
            <a:r>
              <a:rPr lang="en-IN" dirty="0" smtClean="0"/>
              <a:t>		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038600" cy="4433888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epresentation of electrical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activity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generated by the eighth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cranial nerve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brainstem in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response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auditory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stimulation.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9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BAEP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038600" cy="4433888"/>
          </a:xfrm>
        </p:spPr>
        <p:txBody>
          <a:bodyPr>
            <a:normAutofit fontScale="925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Wave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V is the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reliably seen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wave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shift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 latency of 1 millisecond or a drop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amplitude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of 50% could be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significant.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changes occur,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may be due to improper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retraction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on the cerebellum and brain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stem.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Reversible with change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of position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retractors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0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Choice of approach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Location of lesion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Area to which lesion come close to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pial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surface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Clinical status of patient</a:t>
            </a: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Comfort of individual surgeon</a:t>
            </a:r>
          </a:p>
        </p:txBody>
      </p:sp>
    </p:spTree>
    <p:extLst>
      <p:ext uri="{BB962C8B-B14F-4D97-AF65-F5344CB8AC3E}">
        <p14:creationId xmlns:p14="http://schemas.microsoft.com/office/powerpoint/2010/main" val="37197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/>
        </p:nvSpPr>
        <p:spPr>
          <a:xfrm>
            <a:off x="1676400" y="936171"/>
            <a:ext cx="6182097" cy="5185229"/>
          </a:xfrm>
          <a:custGeom>
            <a:avLst/>
            <a:gdLst>
              <a:gd name="connsiteX0" fmla="*/ 87086 w 6974775"/>
              <a:gd name="connsiteY0" fmla="*/ 5052951 h 5225143"/>
              <a:gd name="connsiteX1" fmla="*/ 1654629 w 6974775"/>
              <a:gd name="connsiteY1" fmla="*/ 2654135 h 5225143"/>
              <a:gd name="connsiteX2" fmla="*/ 5157850 w 6974775"/>
              <a:gd name="connsiteY2" fmla="*/ 777834 h 5225143"/>
              <a:gd name="connsiteX3" fmla="*/ 5359731 w 6974775"/>
              <a:gd name="connsiteY3" fmla="*/ 65314 h 5225143"/>
              <a:gd name="connsiteX4" fmla="*/ 6867897 w 6974775"/>
              <a:gd name="connsiteY4" fmla="*/ 385948 h 5225143"/>
              <a:gd name="connsiteX5" fmla="*/ 6000998 w 6974775"/>
              <a:gd name="connsiteY5" fmla="*/ 2000992 h 5225143"/>
              <a:gd name="connsiteX6" fmla="*/ 5751616 w 6974775"/>
              <a:gd name="connsiteY6" fmla="*/ 1525979 h 5225143"/>
              <a:gd name="connsiteX7" fmla="*/ 3127169 w 6974775"/>
              <a:gd name="connsiteY7" fmla="*/ 2428504 h 5225143"/>
              <a:gd name="connsiteX8" fmla="*/ 1132115 w 6974775"/>
              <a:gd name="connsiteY8" fmla="*/ 3687288 h 5225143"/>
              <a:gd name="connsiteX9" fmla="*/ 87086 w 6974775"/>
              <a:gd name="connsiteY9" fmla="*/ 5052951 h 5225143"/>
              <a:gd name="connsiteX0" fmla="*/ 87086 w 6974775"/>
              <a:gd name="connsiteY0" fmla="*/ 4987637 h 5159829"/>
              <a:gd name="connsiteX1" fmla="*/ 1654629 w 6974775"/>
              <a:gd name="connsiteY1" fmla="*/ 2588821 h 5159829"/>
              <a:gd name="connsiteX2" fmla="*/ 5157850 w 6974775"/>
              <a:gd name="connsiteY2" fmla="*/ 712520 h 5159829"/>
              <a:gd name="connsiteX3" fmla="*/ 5359731 w 6974775"/>
              <a:gd name="connsiteY3" fmla="*/ 0 h 5159829"/>
              <a:gd name="connsiteX4" fmla="*/ 6867897 w 6974775"/>
              <a:gd name="connsiteY4" fmla="*/ 320634 h 5159829"/>
              <a:gd name="connsiteX5" fmla="*/ 6000998 w 6974775"/>
              <a:gd name="connsiteY5" fmla="*/ 1935678 h 5159829"/>
              <a:gd name="connsiteX6" fmla="*/ 5751616 w 6974775"/>
              <a:gd name="connsiteY6" fmla="*/ 1460665 h 5159829"/>
              <a:gd name="connsiteX7" fmla="*/ 3127169 w 6974775"/>
              <a:gd name="connsiteY7" fmla="*/ 2363190 h 5159829"/>
              <a:gd name="connsiteX8" fmla="*/ 1132115 w 6974775"/>
              <a:gd name="connsiteY8" fmla="*/ 3621974 h 5159829"/>
              <a:gd name="connsiteX9" fmla="*/ 87086 w 6974775"/>
              <a:gd name="connsiteY9" fmla="*/ 4987637 h 5159829"/>
              <a:gd name="connsiteX0" fmla="*/ 87086 w 6867897"/>
              <a:gd name="connsiteY0" fmla="*/ 4987637 h 5159829"/>
              <a:gd name="connsiteX1" fmla="*/ 1654629 w 6867897"/>
              <a:gd name="connsiteY1" fmla="*/ 2588821 h 5159829"/>
              <a:gd name="connsiteX2" fmla="*/ 5157850 w 6867897"/>
              <a:gd name="connsiteY2" fmla="*/ 712520 h 5159829"/>
              <a:gd name="connsiteX3" fmla="*/ 5359731 w 6867897"/>
              <a:gd name="connsiteY3" fmla="*/ 0 h 5159829"/>
              <a:gd name="connsiteX4" fmla="*/ 6867897 w 6867897"/>
              <a:gd name="connsiteY4" fmla="*/ 320634 h 5159829"/>
              <a:gd name="connsiteX5" fmla="*/ 6000998 w 6867897"/>
              <a:gd name="connsiteY5" fmla="*/ 1935678 h 5159829"/>
              <a:gd name="connsiteX6" fmla="*/ 5751616 w 6867897"/>
              <a:gd name="connsiteY6" fmla="*/ 1460665 h 5159829"/>
              <a:gd name="connsiteX7" fmla="*/ 3127169 w 6867897"/>
              <a:gd name="connsiteY7" fmla="*/ 2363190 h 5159829"/>
              <a:gd name="connsiteX8" fmla="*/ 1132115 w 6867897"/>
              <a:gd name="connsiteY8" fmla="*/ 3621974 h 5159829"/>
              <a:gd name="connsiteX9" fmla="*/ 87086 w 6867897"/>
              <a:gd name="connsiteY9" fmla="*/ 4987637 h 5159829"/>
              <a:gd name="connsiteX0" fmla="*/ 87086 w 6867897"/>
              <a:gd name="connsiteY0" fmla="*/ 4987637 h 5159829"/>
              <a:gd name="connsiteX1" fmla="*/ 1654629 w 6867897"/>
              <a:gd name="connsiteY1" fmla="*/ 2588821 h 5159829"/>
              <a:gd name="connsiteX2" fmla="*/ 5157850 w 6867897"/>
              <a:gd name="connsiteY2" fmla="*/ 712520 h 5159829"/>
              <a:gd name="connsiteX3" fmla="*/ 5359731 w 6867897"/>
              <a:gd name="connsiteY3" fmla="*/ 0 h 5159829"/>
              <a:gd name="connsiteX4" fmla="*/ 6867897 w 6867897"/>
              <a:gd name="connsiteY4" fmla="*/ 320634 h 5159829"/>
              <a:gd name="connsiteX5" fmla="*/ 6000998 w 6867897"/>
              <a:gd name="connsiteY5" fmla="*/ 1935678 h 5159829"/>
              <a:gd name="connsiteX6" fmla="*/ 5751616 w 6867897"/>
              <a:gd name="connsiteY6" fmla="*/ 1460665 h 5159829"/>
              <a:gd name="connsiteX7" fmla="*/ 3127169 w 6867897"/>
              <a:gd name="connsiteY7" fmla="*/ 2363190 h 5159829"/>
              <a:gd name="connsiteX8" fmla="*/ 1132115 w 6867897"/>
              <a:gd name="connsiteY8" fmla="*/ 3621974 h 5159829"/>
              <a:gd name="connsiteX9" fmla="*/ 87086 w 6867897"/>
              <a:gd name="connsiteY9" fmla="*/ 4987637 h 5159829"/>
              <a:gd name="connsiteX0" fmla="*/ 87086 w 6867897"/>
              <a:gd name="connsiteY0" fmla="*/ 4987637 h 5159829"/>
              <a:gd name="connsiteX1" fmla="*/ 1654629 w 6867897"/>
              <a:gd name="connsiteY1" fmla="*/ 2588821 h 5159829"/>
              <a:gd name="connsiteX2" fmla="*/ 5157850 w 6867897"/>
              <a:gd name="connsiteY2" fmla="*/ 712520 h 5159829"/>
              <a:gd name="connsiteX3" fmla="*/ 5359731 w 6867897"/>
              <a:gd name="connsiteY3" fmla="*/ 0 h 5159829"/>
              <a:gd name="connsiteX4" fmla="*/ 6867897 w 6867897"/>
              <a:gd name="connsiteY4" fmla="*/ 320634 h 5159829"/>
              <a:gd name="connsiteX5" fmla="*/ 6000998 w 6867897"/>
              <a:gd name="connsiteY5" fmla="*/ 1935678 h 5159829"/>
              <a:gd name="connsiteX6" fmla="*/ 5751616 w 6867897"/>
              <a:gd name="connsiteY6" fmla="*/ 1460665 h 5159829"/>
              <a:gd name="connsiteX7" fmla="*/ 3127169 w 6867897"/>
              <a:gd name="connsiteY7" fmla="*/ 2363190 h 5159829"/>
              <a:gd name="connsiteX8" fmla="*/ 1132115 w 6867897"/>
              <a:gd name="connsiteY8" fmla="*/ 3621974 h 5159829"/>
              <a:gd name="connsiteX9" fmla="*/ 87086 w 6867897"/>
              <a:gd name="connsiteY9" fmla="*/ 4987637 h 5159829"/>
              <a:gd name="connsiteX0" fmla="*/ 87086 w 6867897"/>
              <a:gd name="connsiteY0" fmla="*/ 4987637 h 5159829"/>
              <a:gd name="connsiteX1" fmla="*/ 1654629 w 6867897"/>
              <a:gd name="connsiteY1" fmla="*/ 2588821 h 5159829"/>
              <a:gd name="connsiteX2" fmla="*/ 5157850 w 6867897"/>
              <a:gd name="connsiteY2" fmla="*/ 712520 h 5159829"/>
              <a:gd name="connsiteX3" fmla="*/ 4978731 w 6867897"/>
              <a:gd name="connsiteY3" fmla="*/ 0 h 5159829"/>
              <a:gd name="connsiteX4" fmla="*/ 6867897 w 6867897"/>
              <a:gd name="connsiteY4" fmla="*/ 320634 h 5159829"/>
              <a:gd name="connsiteX5" fmla="*/ 6000998 w 6867897"/>
              <a:gd name="connsiteY5" fmla="*/ 1935678 h 5159829"/>
              <a:gd name="connsiteX6" fmla="*/ 5751616 w 6867897"/>
              <a:gd name="connsiteY6" fmla="*/ 1460665 h 5159829"/>
              <a:gd name="connsiteX7" fmla="*/ 3127169 w 6867897"/>
              <a:gd name="connsiteY7" fmla="*/ 2363190 h 5159829"/>
              <a:gd name="connsiteX8" fmla="*/ 1132115 w 6867897"/>
              <a:gd name="connsiteY8" fmla="*/ 3621974 h 5159829"/>
              <a:gd name="connsiteX9" fmla="*/ 87086 w 6867897"/>
              <a:gd name="connsiteY9" fmla="*/ 4987637 h 5159829"/>
              <a:gd name="connsiteX0" fmla="*/ 87086 w 6867897"/>
              <a:gd name="connsiteY0" fmla="*/ 4987637 h 5159829"/>
              <a:gd name="connsiteX1" fmla="*/ 1654629 w 6867897"/>
              <a:gd name="connsiteY1" fmla="*/ 2588821 h 5159829"/>
              <a:gd name="connsiteX2" fmla="*/ 5157850 w 6867897"/>
              <a:gd name="connsiteY2" fmla="*/ 483920 h 5159829"/>
              <a:gd name="connsiteX3" fmla="*/ 4978731 w 6867897"/>
              <a:gd name="connsiteY3" fmla="*/ 0 h 5159829"/>
              <a:gd name="connsiteX4" fmla="*/ 6867897 w 6867897"/>
              <a:gd name="connsiteY4" fmla="*/ 320634 h 5159829"/>
              <a:gd name="connsiteX5" fmla="*/ 6000998 w 6867897"/>
              <a:gd name="connsiteY5" fmla="*/ 1935678 h 5159829"/>
              <a:gd name="connsiteX6" fmla="*/ 5751616 w 6867897"/>
              <a:gd name="connsiteY6" fmla="*/ 1460665 h 5159829"/>
              <a:gd name="connsiteX7" fmla="*/ 3127169 w 6867897"/>
              <a:gd name="connsiteY7" fmla="*/ 2363190 h 5159829"/>
              <a:gd name="connsiteX8" fmla="*/ 1132115 w 6867897"/>
              <a:gd name="connsiteY8" fmla="*/ 3621974 h 5159829"/>
              <a:gd name="connsiteX9" fmla="*/ 87086 w 6867897"/>
              <a:gd name="connsiteY9" fmla="*/ 4987637 h 5159829"/>
              <a:gd name="connsiteX0" fmla="*/ 87086 w 6867897"/>
              <a:gd name="connsiteY0" fmla="*/ 4987637 h 5159829"/>
              <a:gd name="connsiteX1" fmla="*/ 1654629 w 6867897"/>
              <a:gd name="connsiteY1" fmla="*/ 2588821 h 5159829"/>
              <a:gd name="connsiteX2" fmla="*/ 5157850 w 6867897"/>
              <a:gd name="connsiteY2" fmla="*/ 483920 h 5159829"/>
              <a:gd name="connsiteX3" fmla="*/ 4978731 w 6867897"/>
              <a:gd name="connsiteY3" fmla="*/ 0 h 5159829"/>
              <a:gd name="connsiteX4" fmla="*/ 6867897 w 6867897"/>
              <a:gd name="connsiteY4" fmla="*/ 320634 h 5159829"/>
              <a:gd name="connsiteX5" fmla="*/ 6000998 w 6867897"/>
              <a:gd name="connsiteY5" fmla="*/ 1935678 h 5159829"/>
              <a:gd name="connsiteX6" fmla="*/ 5751616 w 6867897"/>
              <a:gd name="connsiteY6" fmla="*/ 1460665 h 5159829"/>
              <a:gd name="connsiteX7" fmla="*/ 3127169 w 6867897"/>
              <a:gd name="connsiteY7" fmla="*/ 2363190 h 5159829"/>
              <a:gd name="connsiteX8" fmla="*/ 1132115 w 6867897"/>
              <a:gd name="connsiteY8" fmla="*/ 3621974 h 5159829"/>
              <a:gd name="connsiteX9" fmla="*/ 87086 w 6867897"/>
              <a:gd name="connsiteY9" fmla="*/ 4987637 h 5159829"/>
              <a:gd name="connsiteX0" fmla="*/ 125186 w 6905997"/>
              <a:gd name="connsiteY0" fmla="*/ 4987637 h 5210629"/>
              <a:gd name="connsiteX1" fmla="*/ 1921329 w 6905997"/>
              <a:gd name="connsiteY1" fmla="*/ 2284021 h 5210629"/>
              <a:gd name="connsiteX2" fmla="*/ 5195950 w 6905997"/>
              <a:gd name="connsiteY2" fmla="*/ 483920 h 5210629"/>
              <a:gd name="connsiteX3" fmla="*/ 5016831 w 6905997"/>
              <a:gd name="connsiteY3" fmla="*/ 0 h 5210629"/>
              <a:gd name="connsiteX4" fmla="*/ 6905997 w 6905997"/>
              <a:gd name="connsiteY4" fmla="*/ 320634 h 5210629"/>
              <a:gd name="connsiteX5" fmla="*/ 6039098 w 6905997"/>
              <a:gd name="connsiteY5" fmla="*/ 1935678 h 5210629"/>
              <a:gd name="connsiteX6" fmla="*/ 5789716 w 6905997"/>
              <a:gd name="connsiteY6" fmla="*/ 1460665 h 5210629"/>
              <a:gd name="connsiteX7" fmla="*/ 3165269 w 6905997"/>
              <a:gd name="connsiteY7" fmla="*/ 2363190 h 5210629"/>
              <a:gd name="connsiteX8" fmla="*/ 1170215 w 6905997"/>
              <a:gd name="connsiteY8" fmla="*/ 3621974 h 5210629"/>
              <a:gd name="connsiteX9" fmla="*/ 125186 w 6905997"/>
              <a:gd name="connsiteY9" fmla="*/ 4987637 h 5210629"/>
              <a:gd name="connsiteX0" fmla="*/ 125186 w 6601197"/>
              <a:gd name="connsiteY0" fmla="*/ 4759037 h 4982029"/>
              <a:gd name="connsiteX1" fmla="*/ 1616529 w 6601197"/>
              <a:gd name="connsiteY1" fmla="*/ 2284021 h 4982029"/>
              <a:gd name="connsiteX2" fmla="*/ 4891150 w 6601197"/>
              <a:gd name="connsiteY2" fmla="*/ 483920 h 4982029"/>
              <a:gd name="connsiteX3" fmla="*/ 4712031 w 6601197"/>
              <a:gd name="connsiteY3" fmla="*/ 0 h 4982029"/>
              <a:gd name="connsiteX4" fmla="*/ 6601197 w 6601197"/>
              <a:gd name="connsiteY4" fmla="*/ 320634 h 4982029"/>
              <a:gd name="connsiteX5" fmla="*/ 5734298 w 6601197"/>
              <a:gd name="connsiteY5" fmla="*/ 1935678 h 4982029"/>
              <a:gd name="connsiteX6" fmla="*/ 5484916 w 6601197"/>
              <a:gd name="connsiteY6" fmla="*/ 1460665 h 4982029"/>
              <a:gd name="connsiteX7" fmla="*/ 2860469 w 6601197"/>
              <a:gd name="connsiteY7" fmla="*/ 2363190 h 4982029"/>
              <a:gd name="connsiteX8" fmla="*/ 865415 w 6601197"/>
              <a:gd name="connsiteY8" fmla="*/ 3621974 h 4982029"/>
              <a:gd name="connsiteX9" fmla="*/ 125186 w 6601197"/>
              <a:gd name="connsiteY9" fmla="*/ 4759037 h 4982029"/>
              <a:gd name="connsiteX0" fmla="*/ 125186 w 6829797"/>
              <a:gd name="connsiteY0" fmla="*/ 4987637 h 5210629"/>
              <a:gd name="connsiteX1" fmla="*/ 1845129 w 6829797"/>
              <a:gd name="connsiteY1" fmla="*/ 2284021 h 5210629"/>
              <a:gd name="connsiteX2" fmla="*/ 5119750 w 6829797"/>
              <a:gd name="connsiteY2" fmla="*/ 483920 h 5210629"/>
              <a:gd name="connsiteX3" fmla="*/ 4940631 w 6829797"/>
              <a:gd name="connsiteY3" fmla="*/ 0 h 5210629"/>
              <a:gd name="connsiteX4" fmla="*/ 6829797 w 6829797"/>
              <a:gd name="connsiteY4" fmla="*/ 320634 h 5210629"/>
              <a:gd name="connsiteX5" fmla="*/ 5962898 w 6829797"/>
              <a:gd name="connsiteY5" fmla="*/ 1935678 h 5210629"/>
              <a:gd name="connsiteX6" fmla="*/ 5713516 w 6829797"/>
              <a:gd name="connsiteY6" fmla="*/ 1460665 h 5210629"/>
              <a:gd name="connsiteX7" fmla="*/ 3089069 w 6829797"/>
              <a:gd name="connsiteY7" fmla="*/ 2363190 h 5210629"/>
              <a:gd name="connsiteX8" fmla="*/ 1094015 w 6829797"/>
              <a:gd name="connsiteY8" fmla="*/ 3621974 h 5210629"/>
              <a:gd name="connsiteX9" fmla="*/ 125186 w 6829797"/>
              <a:gd name="connsiteY9" fmla="*/ 4987637 h 5210629"/>
              <a:gd name="connsiteX0" fmla="*/ 125186 w 6829797"/>
              <a:gd name="connsiteY0" fmla="*/ 4987637 h 5210629"/>
              <a:gd name="connsiteX1" fmla="*/ 1845129 w 6829797"/>
              <a:gd name="connsiteY1" fmla="*/ 2284021 h 5210629"/>
              <a:gd name="connsiteX2" fmla="*/ 5119750 w 6829797"/>
              <a:gd name="connsiteY2" fmla="*/ 483920 h 5210629"/>
              <a:gd name="connsiteX3" fmla="*/ 4940631 w 6829797"/>
              <a:gd name="connsiteY3" fmla="*/ 0 h 5210629"/>
              <a:gd name="connsiteX4" fmla="*/ 6829797 w 6829797"/>
              <a:gd name="connsiteY4" fmla="*/ 320634 h 5210629"/>
              <a:gd name="connsiteX5" fmla="*/ 5962898 w 6829797"/>
              <a:gd name="connsiteY5" fmla="*/ 1935678 h 5210629"/>
              <a:gd name="connsiteX6" fmla="*/ 5713516 w 6829797"/>
              <a:gd name="connsiteY6" fmla="*/ 1460665 h 5210629"/>
              <a:gd name="connsiteX7" fmla="*/ 3089069 w 6829797"/>
              <a:gd name="connsiteY7" fmla="*/ 2363190 h 5210629"/>
              <a:gd name="connsiteX8" fmla="*/ 1094015 w 6829797"/>
              <a:gd name="connsiteY8" fmla="*/ 3621974 h 5210629"/>
              <a:gd name="connsiteX9" fmla="*/ 125186 w 6829797"/>
              <a:gd name="connsiteY9" fmla="*/ 4987637 h 5210629"/>
              <a:gd name="connsiteX0" fmla="*/ 125186 w 6677397"/>
              <a:gd name="connsiteY0" fmla="*/ 4987637 h 5210629"/>
              <a:gd name="connsiteX1" fmla="*/ 1692729 w 6677397"/>
              <a:gd name="connsiteY1" fmla="*/ 2284021 h 5210629"/>
              <a:gd name="connsiteX2" fmla="*/ 4967350 w 6677397"/>
              <a:gd name="connsiteY2" fmla="*/ 483920 h 5210629"/>
              <a:gd name="connsiteX3" fmla="*/ 4788231 w 6677397"/>
              <a:gd name="connsiteY3" fmla="*/ 0 h 5210629"/>
              <a:gd name="connsiteX4" fmla="*/ 6677397 w 6677397"/>
              <a:gd name="connsiteY4" fmla="*/ 320634 h 5210629"/>
              <a:gd name="connsiteX5" fmla="*/ 5810498 w 6677397"/>
              <a:gd name="connsiteY5" fmla="*/ 1935678 h 5210629"/>
              <a:gd name="connsiteX6" fmla="*/ 5561116 w 6677397"/>
              <a:gd name="connsiteY6" fmla="*/ 1460665 h 5210629"/>
              <a:gd name="connsiteX7" fmla="*/ 2936669 w 6677397"/>
              <a:gd name="connsiteY7" fmla="*/ 2363190 h 5210629"/>
              <a:gd name="connsiteX8" fmla="*/ 941615 w 6677397"/>
              <a:gd name="connsiteY8" fmla="*/ 3621974 h 5210629"/>
              <a:gd name="connsiteX9" fmla="*/ 125186 w 6677397"/>
              <a:gd name="connsiteY9" fmla="*/ 4987637 h 5210629"/>
              <a:gd name="connsiteX0" fmla="*/ 87086 w 6639297"/>
              <a:gd name="connsiteY0" fmla="*/ 4987637 h 5185229"/>
              <a:gd name="connsiteX1" fmla="*/ 1654629 w 6639297"/>
              <a:gd name="connsiteY1" fmla="*/ 2284021 h 5185229"/>
              <a:gd name="connsiteX2" fmla="*/ 4929250 w 6639297"/>
              <a:gd name="connsiteY2" fmla="*/ 483920 h 5185229"/>
              <a:gd name="connsiteX3" fmla="*/ 4750131 w 6639297"/>
              <a:gd name="connsiteY3" fmla="*/ 0 h 5185229"/>
              <a:gd name="connsiteX4" fmla="*/ 6639297 w 6639297"/>
              <a:gd name="connsiteY4" fmla="*/ 320634 h 5185229"/>
              <a:gd name="connsiteX5" fmla="*/ 5772398 w 6639297"/>
              <a:gd name="connsiteY5" fmla="*/ 1935678 h 5185229"/>
              <a:gd name="connsiteX6" fmla="*/ 5523016 w 6639297"/>
              <a:gd name="connsiteY6" fmla="*/ 1460665 h 5185229"/>
              <a:gd name="connsiteX7" fmla="*/ 2898569 w 6639297"/>
              <a:gd name="connsiteY7" fmla="*/ 2363190 h 5185229"/>
              <a:gd name="connsiteX8" fmla="*/ 1132115 w 6639297"/>
              <a:gd name="connsiteY8" fmla="*/ 3469574 h 5185229"/>
              <a:gd name="connsiteX9" fmla="*/ 87086 w 6639297"/>
              <a:gd name="connsiteY9" fmla="*/ 4987637 h 5185229"/>
              <a:gd name="connsiteX0" fmla="*/ 87086 w 6639297"/>
              <a:gd name="connsiteY0" fmla="*/ 4987637 h 5185229"/>
              <a:gd name="connsiteX1" fmla="*/ 1654629 w 6639297"/>
              <a:gd name="connsiteY1" fmla="*/ 2284021 h 5185229"/>
              <a:gd name="connsiteX2" fmla="*/ 4929250 w 6639297"/>
              <a:gd name="connsiteY2" fmla="*/ 483920 h 5185229"/>
              <a:gd name="connsiteX3" fmla="*/ 4750131 w 6639297"/>
              <a:gd name="connsiteY3" fmla="*/ 0 h 5185229"/>
              <a:gd name="connsiteX4" fmla="*/ 6639297 w 6639297"/>
              <a:gd name="connsiteY4" fmla="*/ 320634 h 5185229"/>
              <a:gd name="connsiteX5" fmla="*/ 5772398 w 6639297"/>
              <a:gd name="connsiteY5" fmla="*/ 1935678 h 5185229"/>
              <a:gd name="connsiteX6" fmla="*/ 5294416 w 6639297"/>
              <a:gd name="connsiteY6" fmla="*/ 1460665 h 5185229"/>
              <a:gd name="connsiteX7" fmla="*/ 2898569 w 6639297"/>
              <a:gd name="connsiteY7" fmla="*/ 2363190 h 5185229"/>
              <a:gd name="connsiteX8" fmla="*/ 1132115 w 6639297"/>
              <a:gd name="connsiteY8" fmla="*/ 3469574 h 5185229"/>
              <a:gd name="connsiteX9" fmla="*/ 87086 w 6639297"/>
              <a:gd name="connsiteY9" fmla="*/ 4987637 h 5185229"/>
              <a:gd name="connsiteX0" fmla="*/ 87086 w 6639297"/>
              <a:gd name="connsiteY0" fmla="*/ 4987637 h 5185229"/>
              <a:gd name="connsiteX1" fmla="*/ 1654629 w 6639297"/>
              <a:gd name="connsiteY1" fmla="*/ 2284021 h 5185229"/>
              <a:gd name="connsiteX2" fmla="*/ 4929250 w 6639297"/>
              <a:gd name="connsiteY2" fmla="*/ 483920 h 5185229"/>
              <a:gd name="connsiteX3" fmla="*/ 4750131 w 6639297"/>
              <a:gd name="connsiteY3" fmla="*/ 0 h 5185229"/>
              <a:gd name="connsiteX4" fmla="*/ 6639297 w 6639297"/>
              <a:gd name="connsiteY4" fmla="*/ 320634 h 5185229"/>
              <a:gd name="connsiteX5" fmla="*/ 5619998 w 6639297"/>
              <a:gd name="connsiteY5" fmla="*/ 1935678 h 5185229"/>
              <a:gd name="connsiteX6" fmla="*/ 5294416 w 6639297"/>
              <a:gd name="connsiteY6" fmla="*/ 1460665 h 5185229"/>
              <a:gd name="connsiteX7" fmla="*/ 2898569 w 6639297"/>
              <a:gd name="connsiteY7" fmla="*/ 2363190 h 5185229"/>
              <a:gd name="connsiteX8" fmla="*/ 1132115 w 6639297"/>
              <a:gd name="connsiteY8" fmla="*/ 3469574 h 5185229"/>
              <a:gd name="connsiteX9" fmla="*/ 87086 w 6639297"/>
              <a:gd name="connsiteY9" fmla="*/ 4987637 h 5185229"/>
              <a:gd name="connsiteX0" fmla="*/ 87086 w 6639297"/>
              <a:gd name="connsiteY0" fmla="*/ 4987637 h 5185229"/>
              <a:gd name="connsiteX1" fmla="*/ 1654629 w 6639297"/>
              <a:gd name="connsiteY1" fmla="*/ 2284021 h 5185229"/>
              <a:gd name="connsiteX2" fmla="*/ 4929250 w 6639297"/>
              <a:gd name="connsiteY2" fmla="*/ 483920 h 5185229"/>
              <a:gd name="connsiteX3" fmla="*/ 4750131 w 6639297"/>
              <a:gd name="connsiteY3" fmla="*/ 0 h 5185229"/>
              <a:gd name="connsiteX4" fmla="*/ 6639297 w 6639297"/>
              <a:gd name="connsiteY4" fmla="*/ 320634 h 5185229"/>
              <a:gd name="connsiteX5" fmla="*/ 5619998 w 6639297"/>
              <a:gd name="connsiteY5" fmla="*/ 1935678 h 5185229"/>
              <a:gd name="connsiteX6" fmla="*/ 5294416 w 6639297"/>
              <a:gd name="connsiteY6" fmla="*/ 1460665 h 5185229"/>
              <a:gd name="connsiteX7" fmla="*/ 5282540 w 6639297"/>
              <a:gd name="connsiteY7" fmla="*/ 1462645 h 5185229"/>
              <a:gd name="connsiteX8" fmla="*/ 2898569 w 6639297"/>
              <a:gd name="connsiteY8" fmla="*/ 2363190 h 5185229"/>
              <a:gd name="connsiteX9" fmla="*/ 1132115 w 6639297"/>
              <a:gd name="connsiteY9" fmla="*/ 3469574 h 5185229"/>
              <a:gd name="connsiteX10" fmla="*/ 87086 w 6639297"/>
              <a:gd name="connsiteY10" fmla="*/ 4987637 h 5185229"/>
              <a:gd name="connsiteX0" fmla="*/ 87086 w 5953497"/>
              <a:gd name="connsiteY0" fmla="*/ 4987637 h 5185229"/>
              <a:gd name="connsiteX1" fmla="*/ 1654629 w 5953497"/>
              <a:gd name="connsiteY1" fmla="*/ 2284021 h 5185229"/>
              <a:gd name="connsiteX2" fmla="*/ 4929250 w 5953497"/>
              <a:gd name="connsiteY2" fmla="*/ 483920 h 5185229"/>
              <a:gd name="connsiteX3" fmla="*/ 4750131 w 5953497"/>
              <a:gd name="connsiteY3" fmla="*/ 0 h 5185229"/>
              <a:gd name="connsiteX4" fmla="*/ 5953497 w 5953497"/>
              <a:gd name="connsiteY4" fmla="*/ 473034 h 5185229"/>
              <a:gd name="connsiteX5" fmla="*/ 5619998 w 5953497"/>
              <a:gd name="connsiteY5" fmla="*/ 1935678 h 5185229"/>
              <a:gd name="connsiteX6" fmla="*/ 5294416 w 5953497"/>
              <a:gd name="connsiteY6" fmla="*/ 1460665 h 5185229"/>
              <a:gd name="connsiteX7" fmla="*/ 5282540 w 5953497"/>
              <a:gd name="connsiteY7" fmla="*/ 1462645 h 5185229"/>
              <a:gd name="connsiteX8" fmla="*/ 2898569 w 5953497"/>
              <a:gd name="connsiteY8" fmla="*/ 2363190 h 5185229"/>
              <a:gd name="connsiteX9" fmla="*/ 1132115 w 5953497"/>
              <a:gd name="connsiteY9" fmla="*/ 3469574 h 5185229"/>
              <a:gd name="connsiteX10" fmla="*/ 87086 w 5953497"/>
              <a:gd name="connsiteY10" fmla="*/ 4987637 h 5185229"/>
              <a:gd name="connsiteX0" fmla="*/ 87086 w 6182097"/>
              <a:gd name="connsiteY0" fmla="*/ 4987637 h 5185229"/>
              <a:gd name="connsiteX1" fmla="*/ 1654629 w 6182097"/>
              <a:gd name="connsiteY1" fmla="*/ 2284021 h 5185229"/>
              <a:gd name="connsiteX2" fmla="*/ 4929250 w 6182097"/>
              <a:gd name="connsiteY2" fmla="*/ 483920 h 5185229"/>
              <a:gd name="connsiteX3" fmla="*/ 4750131 w 6182097"/>
              <a:gd name="connsiteY3" fmla="*/ 0 h 5185229"/>
              <a:gd name="connsiteX4" fmla="*/ 6182097 w 6182097"/>
              <a:gd name="connsiteY4" fmla="*/ 473034 h 5185229"/>
              <a:gd name="connsiteX5" fmla="*/ 5619998 w 6182097"/>
              <a:gd name="connsiteY5" fmla="*/ 1935678 h 5185229"/>
              <a:gd name="connsiteX6" fmla="*/ 5294416 w 6182097"/>
              <a:gd name="connsiteY6" fmla="*/ 1460665 h 5185229"/>
              <a:gd name="connsiteX7" fmla="*/ 5282540 w 6182097"/>
              <a:gd name="connsiteY7" fmla="*/ 1462645 h 5185229"/>
              <a:gd name="connsiteX8" fmla="*/ 2898569 w 6182097"/>
              <a:gd name="connsiteY8" fmla="*/ 2363190 h 5185229"/>
              <a:gd name="connsiteX9" fmla="*/ 1132115 w 6182097"/>
              <a:gd name="connsiteY9" fmla="*/ 3469574 h 5185229"/>
              <a:gd name="connsiteX10" fmla="*/ 87086 w 6182097"/>
              <a:gd name="connsiteY10" fmla="*/ 4987637 h 5185229"/>
              <a:gd name="connsiteX0" fmla="*/ 87086 w 6182097"/>
              <a:gd name="connsiteY0" fmla="*/ 4987637 h 5185229"/>
              <a:gd name="connsiteX1" fmla="*/ 1654629 w 6182097"/>
              <a:gd name="connsiteY1" fmla="*/ 2284021 h 5185229"/>
              <a:gd name="connsiteX2" fmla="*/ 4929250 w 6182097"/>
              <a:gd name="connsiteY2" fmla="*/ 483920 h 5185229"/>
              <a:gd name="connsiteX3" fmla="*/ 4750131 w 6182097"/>
              <a:gd name="connsiteY3" fmla="*/ 0 h 5185229"/>
              <a:gd name="connsiteX4" fmla="*/ 6182097 w 6182097"/>
              <a:gd name="connsiteY4" fmla="*/ 473034 h 5185229"/>
              <a:gd name="connsiteX5" fmla="*/ 5619998 w 6182097"/>
              <a:gd name="connsiteY5" fmla="*/ 1935678 h 5185229"/>
              <a:gd name="connsiteX6" fmla="*/ 5294416 w 6182097"/>
              <a:gd name="connsiteY6" fmla="*/ 1460665 h 5185229"/>
              <a:gd name="connsiteX7" fmla="*/ 5282540 w 6182097"/>
              <a:gd name="connsiteY7" fmla="*/ 1462645 h 5185229"/>
              <a:gd name="connsiteX8" fmla="*/ 2898569 w 6182097"/>
              <a:gd name="connsiteY8" fmla="*/ 2363190 h 5185229"/>
              <a:gd name="connsiteX9" fmla="*/ 1132115 w 6182097"/>
              <a:gd name="connsiteY9" fmla="*/ 3469574 h 5185229"/>
              <a:gd name="connsiteX10" fmla="*/ 87086 w 6182097"/>
              <a:gd name="connsiteY10" fmla="*/ 4987637 h 5185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82097" h="5185229">
                <a:moveTo>
                  <a:pt x="87086" y="4987637"/>
                </a:moveTo>
                <a:cubicBezTo>
                  <a:pt x="174172" y="4790045"/>
                  <a:pt x="93849" y="3762994"/>
                  <a:pt x="1654629" y="2284021"/>
                </a:cubicBezTo>
                <a:cubicBezTo>
                  <a:pt x="2487056" y="1533402"/>
                  <a:pt x="4075216" y="832263"/>
                  <a:pt x="4929250" y="483920"/>
                </a:cubicBezTo>
                <a:lnTo>
                  <a:pt x="4750131" y="0"/>
                </a:lnTo>
                <a:lnTo>
                  <a:pt x="6182097" y="473034"/>
                </a:lnTo>
                <a:lnTo>
                  <a:pt x="5619998" y="1935678"/>
                </a:lnTo>
                <a:lnTo>
                  <a:pt x="5294416" y="1460665"/>
                </a:lnTo>
                <a:lnTo>
                  <a:pt x="5282540" y="1462645"/>
                </a:lnTo>
                <a:cubicBezTo>
                  <a:pt x="4883232" y="1613066"/>
                  <a:pt x="3590307" y="2028702"/>
                  <a:pt x="2898569" y="2363190"/>
                </a:cubicBezTo>
                <a:cubicBezTo>
                  <a:pt x="2206832" y="2697678"/>
                  <a:pt x="1600695" y="3032166"/>
                  <a:pt x="1132115" y="3469574"/>
                </a:cubicBezTo>
                <a:cubicBezTo>
                  <a:pt x="663535" y="3906982"/>
                  <a:pt x="0" y="5185229"/>
                  <a:pt x="87086" y="4987637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5181600" y="609600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Midbrain /</a:t>
            </a:r>
            <a:br>
              <a:rPr lang="en-IN" dirty="0" smtClean="0"/>
            </a:br>
            <a:r>
              <a:rPr lang="en-IN" dirty="0" smtClean="0"/>
              <a:t>Thalamus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819400" y="12192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Pontomesencephalic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7543800" y="1905000"/>
            <a:ext cx="106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1.OZ </a:t>
            </a:r>
            <a:br>
              <a:rPr lang="en-IN" dirty="0" smtClean="0"/>
            </a:br>
            <a:r>
              <a:rPr lang="en-IN" dirty="0" smtClean="0"/>
              <a:t>2. Lateral </a:t>
            </a:r>
            <a:br>
              <a:rPr lang="en-IN" dirty="0" smtClean="0"/>
            </a:br>
            <a:r>
              <a:rPr lang="en-IN" dirty="0" smtClean="0"/>
              <a:t>    SCIT 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791200" y="2754868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Lateral SCIT 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4267200" y="3276600"/>
            <a:ext cx="5715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1. CPA. </a:t>
            </a:r>
            <a:r>
              <a:rPr lang="en-IN" dirty="0" err="1" smtClean="0"/>
              <a:t>Retrosigmoid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2. Medial MCP - </a:t>
            </a:r>
            <a:r>
              <a:rPr lang="en-IN" dirty="0" err="1" smtClean="0"/>
              <a:t>suboccipital</a:t>
            </a:r>
            <a:r>
              <a:rPr lang="en-IN" dirty="0" smtClean="0"/>
              <a:t> ± </a:t>
            </a:r>
            <a:r>
              <a:rPr lang="en-IN" dirty="0" err="1" smtClean="0"/>
              <a:t>telovelar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3. Lateral/high MCP - </a:t>
            </a:r>
            <a:r>
              <a:rPr lang="en-IN" dirty="0" err="1" smtClean="0"/>
              <a:t>Retrosigmoid</a:t>
            </a:r>
            <a:r>
              <a:rPr lang="en-IN" dirty="0" smtClean="0"/>
              <a:t>/lateral SCIT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200400" y="2438400"/>
            <a:ext cx="68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Pons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1066800" y="3364468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Pontomedullary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3048000" y="426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1. </a:t>
            </a:r>
            <a:r>
              <a:rPr lang="en-IN" dirty="0" err="1" smtClean="0"/>
              <a:t>Retrosigmoid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2. Far lateral 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2438400" y="4876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1. </a:t>
            </a:r>
            <a:r>
              <a:rPr lang="en-IN" dirty="0" err="1" smtClean="0"/>
              <a:t>Suboccipital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2. Far lateral 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304800" y="426720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Cervicomeduullary</a:t>
            </a:r>
            <a:endParaRPr lang="en-IN" dirty="0"/>
          </a:p>
        </p:txBody>
      </p:sp>
      <p:grpSp>
        <p:nvGrpSpPr>
          <p:cNvPr id="2" name="Group 20"/>
          <p:cNvGrpSpPr/>
          <p:nvPr/>
        </p:nvGrpSpPr>
        <p:grpSpPr>
          <a:xfrm rot="2093994">
            <a:off x="6400800" y="1600200"/>
            <a:ext cx="914400" cy="457200"/>
            <a:chOff x="8024750" y="4876800"/>
            <a:chExt cx="762000" cy="381000"/>
          </a:xfrm>
        </p:grpSpPr>
        <p:sp>
          <p:nvSpPr>
            <p:cNvPr id="16" name="Oval 15"/>
            <p:cNvSpPr/>
            <p:nvPr/>
          </p:nvSpPr>
          <p:spPr>
            <a:xfrm>
              <a:off x="8229600" y="48768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024750" y="5064825"/>
              <a:ext cx="762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1"/>
          <p:cNvGrpSpPr/>
          <p:nvPr/>
        </p:nvGrpSpPr>
        <p:grpSpPr>
          <a:xfrm rot="2206303">
            <a:off x="5067431" y="2247573"/>
            <a:ext cx="762000" cy="381000"/>
            <a:chOff x="8024750" y="4876800"/>
            <a:chExt cx="762000" cy="381000"/>
          </a:xfrm>
        </p:grpSpPr>
        <p:sp>
          <p:nvSpPr>
            <p:cNvPr id="23" name="Oval 22"/>
            <p:cNvSpPr/>
            <p:nvPr/>
          </p:nvSpPr>
          <p:spPr>
            <a:xfrm>
              <a:off x="8229600" y="48768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8024750" y="5064825"/>
              <a:ext cx="762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24"/>
          <p:cNvGrpSpPr/>
          <p:nvPr/>
        </p:nvGrpSpPr>
        <p:grpSpPr>
          <a:xfrm rot="2206303">
            <a:off x="3772030" y="2857173"/>
            <a:ext cx="762000" cy="381000"/>
            <a:chOff x="8024750" y="4876800"/>
            <a:chExt cx="762000" cy="381000"/>
          </a:xfrm>
        </p:grpSpPr>
        <p:sp>
          <p:nvSpPr>
            <p:cNvPr id="26" name="Oval 25"/>
            <p:cNvSpPr/>
            <p:nvPr/>
          </p:nvSpPr>
          <p:spPr>
            <a:xfrm>
              <a:off x="8229600" y="48768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8024750" y="5064825"/>
              <a:ext cx="762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7"/>
          <p:cNvGrpSpPr/>
          <p:nvPr/>
        </p:nvGrpSpPr>
        <p:grpSpPr>
          <a:xfrm rot="2206303">
            <a:off x="2468924" y="3963562"/>
            <a:ext cx="608398" cy="304199"/>
            <a:chOff x="8024750" y="4876800"/>
            <a:chExt cx="762000" cy="381000"/>
          </a:xfrm>
        </p:grpSpPr>
        <p:sp>
          <p:nvSpPr>
            <p:cNvPr id="29" name="Oval 28"/>
            <p:cNvSpPr/>
            <p:nvPr/>
          </p:nvSpPr>
          <p:spPr>
            <a:xfrm>
              <a:off x="8229600" y="48768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8024750" y="5064825"/>
              <a:ext cx="762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30"/>
          <p:cNvGrpSpPr/>
          <p:nvPr/>
        </p:nvGrpSpPr>
        <p:grpSpPr>
          <a:xfrm rot="2206303">
            <a:off x="2003750" y="4671631"/>
            <a:ext cx="449456" cy="224728"/>
            <a:chOff x="8024750" y="4876800"/>
            <a:chExt cx="762000" cy="381000"/>
          </a:xfrm>
        </p:grpSpPr>
        <p:sp>
          <p:nvSpPr>
            <p:cNvPr id="32" name="Oval 31"/>
            <p:cNvSpPr/>
            <p:nvPr/>
          </p:nvSpPr>
          <p:spPr>
            <a:xfrm>
              <a:off x="8229600" y="48768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8024750" y="5064825"/>
              <a:ext cx="762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714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51344"/>
            <a:ext cx="79248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/>
              <a:t>Planned approach for ventral lesions </a:t>
            </a:r>
            <a:br>
              <a:rPr lang="en-IN" sz="2400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b="1" dirty="0" smtClean="0"/>
              <a:t>Ventral / lateral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err="1" smtClean="0"/>
              <a:t>rostral</a:t>
            </a:r>
            <a:r>
              <a:rPr lang="en-IN" dirty="0" smtClean="0"/>
              <a:t> to cranial nerve V 		</a:t>
            </a:r>
            <a:r>
              <a:rPr lang="en-IN" dirty="0" err="1" smtClean="0"/>
              <a:t>Transsylvian</a:t>
            </a:r>
            <a:r>
              <a:rPr lang="en-IN" dirty="0" smtClean="0"/>
              <a:t> / </a:t>
            </a:r>
            <a:r>
              <a:rPr lang="en-IN" dirty="0" err="1" smtClean="0"/>
              <a:t>subtemporal</a:t>
            </a:r>
            <a:r>
              <a:rPr lang="en-IN" dirty="0" smtClean="0"/>
              <a:t> </a:t>
            </a:r>
          </a:p>
          <a:p>
            <a:r>
              <a:rPr lang="en-IN" dirty="0" smtClean="0"/>
              <a:t>Between lower nerve and cranial 	</a:t>
            </a:r>
            <a:r>
              <a:rPr lang="en-IN" dirty="0" err="1" smtClean="0"/>
              <a:t>Presigmoid</a:t>
            </a:r>
            <a:r>
              <a:rPr lang="en-IN" dirty="0" smtClean="0"/>
              <a:t> / </a:t>
            </a:r>
            <a:r>
              <a:rPr lang="en-IN" dirty="0" err="1" smtClean="0"/>
              <a:t>retrosigmoid</a:t>
            </a:r>
            <a:r>
              <a:rPr lang="en-IN" dirty="0" smtClean="0"/>
              <a:t> </a:t>
            </a:r>
          </a:p>
          <a:p>
            <a:r>
              <a:rPr lang="en-IN" dirty="0" smtClean="0"/>
              <a:t>nerve V </a:t>
            </a:r>
            <a:br>
              <a:rPr lang="en-IN" dirty="0" smtClean="0"/>
            </a:br>
            <a:r>
              <a:rPr lang="en-IN" dirty="0" smtClean="0"/>
              <a:t>Caudal to lower group 		Far lateral </a:t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CHEN ET AL- NEUROSURGERY </a:t>
            </a:r>
            <a:br>
              <a:rPr lang="en-IN" dirty="0" smtClean="0"/>
            </a:br>
            <a:r>
              <a:rPr lang="en-IN" dirty="0" smtClean="0"/>
              <a:t>VOLUME 68 I NUMBER 31 MARCH 2011,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115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528" y="332656"/>
            <a:ext cx="8229600" cy="1227162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Planned approach for dorsal lesions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859340"/>
            <a:ext cx="838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 smtClean="0"/>
              <a:t>Dorsal </a:t>
            </a:r>
          </a:p>
          <a:p>
            <a:r>
              <a:rPr lang="en-IN" sz="2000" dirty="0" smtClean="0"/>
              <a:t/>
            </a:r>
            <a:br>
              <a:rPr lang="en-IN" sz="2000" dirty="0" smtClean="0"/>
            </a:br>
            <a:r>
              <a:rPr lang="en-IN" sz="2000" dirty="0" smtClean="0"/>
              <a:t>Midbrain			</a:t>
            </a:r>
            <a:r>
              <a:rPr lang="en-IN" sz="2000" dirty="0" err="1" smtClean="0"/>
              <a:t>Suboccipital</a:t>
            </a:r>
            <a:r>
              <a:rPr lang="en-IN" sz="2000" dirty="0" smtClean="0"/>
              <a:t> </a:t>
            </a:r>
            <a:r>
              <a:rPr lang="en-IN" sz="2000" dirty="0" err="1" smtClean="0"/>
              <a:t>transtentorial</a:t>
            </a:r>
            <a:r>
              <a:rPr lang="en-IN" sz="2000" dirty="0" smtClean="0"/>
              <a:t>/ </a:t>
            </a:r>
            <a:br>
              <a:rPr lang="en-IN" sz="2000" dirty="0" smtClean="0"/>
            </a:br>
            <a:r>
              <a:rPr lang="en-IN" sz="2000" dirty="0" smtClean="0"/>
              <a:t>				</a:t>
            </a:r>
            <a:r>
              <a:rPr lang="en-IN" sz="2000" dirty="0" err="1" smtClean="0"/>
              <a:t>supracerebellar</a:t>
            </a:r>
            <a:r>
              <a:rPr lang="en-IN" sz="2000" dirty="0" smtClean="0"/>
              <a:t> </a:t>
            </a:r>
            <a:r>
              <a:rPr lang="en-IN" sz="2000" dirty="0" err="1" smtClean="0"/>
              <a:t>infratentorial</a:t>
            </a:r>
            <a:r>
              <a:rPr lang="en-IN" sz="2000" dirty="0" smtClean="0"/>
              <a:t> </a:t>
            </a:r>
            <a:br>
              <a:rPr lang="en-IN" sz="2000" dirty="0" smtClean="0"/>
            </a:br>
            <a:r>
              <a:rPr lang="en-IN" sz="2000" dirty="0" smtClean="0"/>
              <a:t>Floor of fourth ventricle 		</a:t>
            </a:r>
            <a:r>
              <a:rPr lang="en-IN" sz="2000" dirty="0" err="1" smtClean="0"/>
              <a:t>Transcerebellomedullary</a:t>
            </a:r>
            <a:r>
              <a:rPr lang="en-IN" sz="2000" dirty="0" smtClean="0"/>
              <a:t> fissure </a:t>
            </a:r>
            <a:br>
              <a:rPr lang="en-IN" sz="2000" dirty="0" smtClean="0"/>
            </a:br>
            <a:r>
              <a:rPr lang="en-IN" sz="2000" dirty="0" smtClean="0"/>
              <a:t>Medulla 				</a:t>
            </a:r>
            <a:r>
              <a:rPr lang="en-IN" sz="2000" dirty="0" err="1" smtClean="0"/>
              <a:t>intertonsillar</a:t>
            </a:r>
            <a:r>
              <a:rPr lang="en-IN" sz="2000" dirty="0" smtClean="0"/>
              <a:t> </a:t>
            </a:r>
            <a:br>
              <a:rPr lang="en-IN" sz="2000" dirty="0" smtClean="0"/>
            </a:br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  <a:p>
            <a:r>
              <a:rPr lang="en-IN" sz="2000" dirty="0" smtClean="0"/>
              <a:t>CHEN ET AL - NEUROSURGERY </a:t>
            </a:r>
            <a:br>
              <a:rPr lang="en-IN" sz="2000" dirty="0" smtClean="0"/>
            </a:br>
            <a:r>
              <a:rPr lang="en-IN" sz="2000" dirty="0" smtClean="0"/>
              <a:t>VOLUME 681 NUMBER 31 MARCH 2011, </a:t>
            </a:r>
            <a:br>
              <a:rPr lang="en-IN" sz="2000" dirty="0" smtClean="0"/>
            </a:br>
            <a:r>
              <a:rPr lang="en-IN" sz="2000" dirty="0" smtClean="0"/>
              <a:t/>
            </a:r>
            <a:br>
              <a:rPr lang="en-IN" sz="2000" dirty="0" smtClean="0"/>
            </a:b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65676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Safe entry zones to brainstem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- Rationale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2-point method was used as an objective means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choose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the surgical approach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One point is placed in the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of the lesion,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second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point is placed either where the lesion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comes closest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a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pial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surface or at the safest entry point into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brainstem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212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Ventral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ventro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-lateral pons approached by</a:t>
            </a:r>
          </a:p>
          <a:p>
            <a:pPr lvl="1">
              <a:buFont typeface="Wingdings" pitchFamily="2" charset="2"/>
              <a:buChar char="q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Retro Sigmoid approach</a:t>
            </a:r>
          </a:p>
          <a:p>
            <a:pPr lvl="1">
              <a:buFont typeface="Wingdings" pitchFamily="2" charset="2"/>
              <a:buChar char="q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Pre sigmoid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approcah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Trans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petrosal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approach</a:t>
            </a:r>
          </a:p>
        </p:txBody>
      </p:sp>
    </p:spTree>
    <p:extLst>
      <p:ext uri="{BB962C8B-B14F-4D97-AF65-F5344CB8AC3E}">
        <p14:creationId xmlns:p14="http://schemas.microsoft.com/office/powerpoint/2010/main" val="135378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Safe entry zone for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ventro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lateral pons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609600" y="1920875"/>
            <a:ext cx="8534400" cy="3811588"/>
          </a:xfrm>
        </p:spPr>
        <p:txBody>
          <a:bodyPr>
            <a:normAutofit/>
          </a:bodyPr>
          <a:lstStyle/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Peritrigeminal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zone between emergence of fifth and seventh nerve located medially to fifth and lateral to pyramidal tract.</a:t>
            </a: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Fibers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are directed horizontally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myelotomy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should be in horizontal direction.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Surgical window –</a:t>
            </a:r>
          </a:p>
          <a:p>
            <a:pPr lvl="1">
              <a:buFont typeface="Wingdings" pitchFamily="2" charset="2"/>
              <a:buChar char="q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Horizontal – 4.64mm ( 3.8 – 5.6 mm)</a:t>
            </a:r>
          </a:p>
          <a:p>
            <a:pPr lvl="1">
              <a:buFont typeface="Wingdings" pitchFamily="2" charset="2"/>
              <a:buChar char="q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Vertical - 11.2 mm (9.5- 13.1mm)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69504" y="5733256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 err="1">
                <a:latin typeface="Times New Roman" pitchFamily="18" charset="0"/>
                <a:cs typeface="Times New Roman" pitchFamily="18" charset="0"/>
              </a:rPr>
              <a:t>Recalde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400" dirty="0" smtClean="0"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en-IN" sz="1400" b="1" dirty="0" smtClean="0">
                <a:latin typeface="Times New Roman" pitchFamily="18" charset="0"/>
                <a:cs typeface="Times New Roman" pitchFamily="18" charset="0"/>
              </a:rPr>
              <a:t>MICROSURGICAL </a:t>
            </a:r>
            <a:r>
              <a:rPr lang="en-IN" sz="1400" b="1" dirty="0">
                <a:latin typeface="Times New Roman" pitchFamily="18" charset="0"/>
                <a:cs typeface="Times New Roman" pitchFamily="18" charset="0"/>
              </a:rPr>
              <a:t>ANATOMY OF THE SAFE </a:t>
            </a:r>
            <a:r>
              <a:rPr lang="en-IN" sz="1400" b="1" dirty="0" smtClean="0">
                <a:latin typeface="Times New Roman" pitchFamily="18" charset="0"/>
                <a:cs typeface="Times New Roman" pitchFamily="18" charset="0"/>
              </a:rPr>
              <a:t>ENTRY ZONES </a:t>
            </a:r>
            <a:r>
              <a:rPr lang="en-IN" sz="1400" b="1" dirty="0">
                <a:latin typeface="Times New Roman" pitchFamily="18" charset="0"/>
                <a:cs typeface="Times New Roman" pitchFamily="18" charset="0"/>
              </a:rPr>
              <a:t>ON THE ANTEROLATERAL </a:t>
            </a:r>
            <a:r>
              <a:rPr lang="en-IN" sz="1400" b="1" dirty="0" smtClean="0">
                <a:latin typeface="Times New Roman" pitchFamily="18" charset="0"/>
                <a:cs typeface="Times New Roman" pitchFamily="18" charset="0"/>
              </a:rPr>
              <a:t>BRAINSTEM RELATED </a:t>
            </a:r>
            <a:r>
              <a:rPr lang="en-IN" sz="1400" b="1" dirty="0">
                <a:latin typeface="Times New Roman" pitchFamily="18" charset="0"/>
                <a:cs typeface="Times New Roman" pitchFamily="18" charset="0"/>
              </a:rPr>
              <a:t>TO SURGICAL APPROACHES </a:t>
            </a:r>
            <a:r>
              <a:rPr lang="en-IN" sz="1400" b="1" dirty="0" smtClean="0">
                <a:latin typeface="Times New Roman" pitchFamily="18" charset="0"/>
                <a:cs typeface="Times New Roman" pitchFamily="18" charset="0"/>
              </a:rPr>
              <a:t>TO CAVERNOUS MALFORMATIONS. </a:t>
            </a:r>
            <a:r>
              <a:rPr lang="en-IN" sz="1400" dirty="0" smtClean="0">
                <a:latin typeface="Times New Roman" pitchFamily="18" charset="0"/>
                <a:cs typeface="Times New Roman" pitchFamily="18" charset="0"/>
              </a:rPr>
              <a:t>Neurosurgery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, 2008.</a:t>
            </a:r>
          </a:p>
        </p:txBody>
      </p:sp>
    </p:spTree>
    <p:extLst>
      <p:ext uri="{BB962C8B-B14F-4D97-AF65-F5344CB8AC3E}">
        <p14:creationId xmlns:p14="http://schemas.microsoft.com/office/powerpoint/2010/main" val="135378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			</a:t>
            </a:r>
            <a:r>
              <a:rPr lang="en-IN" dirty="0" err="1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Suprafacial</a:t>
            </a:r>
            <a:r>
              <a:rPr lang="en-IN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Triangle</a:t>
            </a:r>
            <a:endParaRPr lang="en-IN" dirty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1 cm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longitudinal incision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edge cerebellar peduncle and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5mm lateral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median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sulcus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Length of incision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–7mm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661248"/>
            <a:ext cx="7470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Kyoshima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K,Kobayashi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S et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al.A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study of safe entry zones via the floor of the fourth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ventricle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brain-stem lesions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Report of three cases. JNS 1993</a:t>
            </a:r>
          </a:p>
        </p:txBody>
      </p:sp>
      <p:sp>
        <p:nvSpPr>
          <p:cNvPr id="9" name="Donut 8"/>
          <p:cNvSpPr/>
          <p:nvPr/>
        </p:nvSpPr>
        <p:spPr>
          <a:xfrm>
            <a:off x="1447800" y="3630304"/>
            <a:ext cx="762000" cy="11430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3810000"/>
            <a:ext cx="1676400" cy="838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1143000" y="2286000"/>
            <a:ext cx="2590800" cy="2133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-38100" y="3314700"/>
            <a:ext cx="28194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-189706" y="3467100"/>
            <a:ext cx="28194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3019550">
            <a:off x="1419936" y="3065322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Cerebellar</a:t>
            </a:r>
            <a:r>
              <a:rPr lang="en-US" dirty="0" smtClean="0"/>
              <a:t> peduncle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 rot="1399179">
            <a:off x="2208534" y="4380296"/>
            <a:ext cx="143215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Facial nerve</a:t>
            </a:r>
            <a:endParaRPr lang="en-IN" dirty="0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1905000" y="3352800"/>
            <a:ext cx="609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86000" y="3505200"/>
            <a:ext cx="228600" cy="158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1905794" y="2971006"/>
            <a:ext cx="152400" cy="158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219200" y="3429000"/>
            <a:ext cx="990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5400000">
            <a:off x="872248" y="30480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MLP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1524000" y="32004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Kmn</a:t>
            </a:r>
            <a:endParaRPr lang="en-IN" sz="1200" dirty="0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1842700" y="30619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1cm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79006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Brainstem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classification systems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869236"/>
              </p:ext>
            </p:extLst>
          </p:nvPr>
        </p:nvGraphicFramePr>
        <p:xfrm>
          <a:off x="457200" y="2564904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Author &amp; Year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Method used to create system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Epstein 1985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CT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Epstein &amp; </a:t>
                      </a:r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McCleary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1986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CT, MRI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Surgical Observation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Stroink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et al,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1987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CT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Darkovich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et al, 1990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MRI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Albright, 1996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MRI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Fischbein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et al, 1996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MRI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190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Infrafacial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Triangle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72816"/>
            <a:ext cx="4038600" cy="443484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 cm longitudinal incision above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striae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medullaris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and 5 mm lateral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median sulcus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6618" y="5661248"/>
            <a:ext cx="7470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Kyoshima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K,Kobayashi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S et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al.A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study of safe entry zones via the floor of the fourth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ventricle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brain-stem lesions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Report of three cases. JNS 1993</a:t>
            </a:r>
          </a:p>
        </p:txBody>
      </p:sp>
      <p:sp>
        <p:nvSpPr>
          <p:cNvPr id="8" name="Donut 7"/>
          <p:cNvSpPr/>
          <p:nvPr/>
        </p:nvSpPr>
        <p:spPr>
          <a:xfrm>
            <a:off x="1371600" y="2514600"/>
            <a:ext cx="609600" cy="9144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43200" y="3886200"/>
            <a:ext cx="533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Connector 10"/>
          <p:cNvCxnSpPr>
            <a:endCxn id="10" idx="3"/>
          </p:cNvCxnSpPr>
          <p:nvPr/>
        </p:nvCxnSpPr>
        <p:spPr>
          <a:xfrm rot="16200000" flipH="1">
            <a:off x="1618855" y="3334148"/>
            <a:ext cx="1260006" cy="11449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6909" y="3390503"/>
            <a:ext cx="266620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33600" y="22098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Facial </a:t>
            </a:r>
            <a:r>
              <a:rPr lang="en-US" dirty="0" err="1" smtClean="0"/>
              <a:t>colliculus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 rot="2869636">
            <a:off x="1709991" y="3570503"/>
            <a:ext cx="143215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Facial nerve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2057400" y="27432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Abducens</a:t>
            </a:r>
            <a:r>
              <a:rPr lang="en-US" dirty="0" smtClean="0"/>
              <a:t> PFFF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609600" y="38862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MLF</a:t>
            </a:r>
            <a:endParaRPr lang="en-IN" dirty="0"/>
          </a:p>
        </p:txBody>
      </p:sp>
      <p:cxnSp>
        <p:nvCxnSpPr>
          <p:cNvPr id="22" name="Straight Connector 21"/>
          <p:cNvCxnSpPr>
            <a:endCxn id="20" idx="1"/>
          </p:cNvCxnSpPr>
          <p:nvPr/>
        </p:nvCxnSpPr>
        <p:spPr>
          <a:xfrm>
            <a:off x="1676400" y="2895601"/>
            <a:ext cx="381000" cy="380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752600" y="2438400"/>
            <a:ext cx="3810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76600" y="4191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Facial</a:t>
            </a:r>
            <a:endParaRPr lang="en-IN" dirty="0"/>
          </a:p>
        </p:txBody>
      </p:sp>
      <p:cxnSp>
        <p:nvCxnSpPr>
          <p:cNvPr id="27" name="Straight Connector 26"/>
          <p:cNvCxnSpPr/>
          <p:nvPr/>
        </p:nvCxnSpPr>
        <p:spPr>
          <a:xfrm rot="10800000">
            <a:off x="914400" y="4724400"/>
            <a:ext cx="28194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-457200" y="3428206"/>
            <a:ext cx="3048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066006" y="3733006"/>
            <a:ext cx="1828800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1639094" y="4304506"/>
            <a:ext cx="6858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066800" y="4570412"/>
            <a:ext cx="914400" cy="1588"/>
          </a:xfrm>
          <a:prstGeom prst="line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95400" y="4267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4-5 mm</a:t>
            </a:r>
            <a:endParaRPr lang="en-IN" sz="1200" dirty="0"/>
          </a:p>
        </p:txBody>
      </p:sp>
      <p:sp>
        <p:nvSpPr>
          <p:cNvPr id="39" name="TextBox 38"/>
          <p:cNvSpPr txBox="1"/>
          <p:nvPr/>
        </p:nvSpPr>
        <p:spPr>
          <a:xfrm rot="16200000">
            <a:off x="1586300" y="37477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1cm</a:t>
            </a:r>
            <a:endParaRPr lang="en-IN" sz="12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2133600" y="4267200"/>
            <a:ext cx="228600" cy="158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9200" y="4800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Striae</a:t>
            </a:r>
            <a:r>
              <a:rPr lang="en-US" dirty="0" smtClean="0"/>
              <a:t> </a:t>
            </a:r>
            <a:r>
              <a:rPr lang="en-US" dirty="0" err="1" smtClean="0"/>
              <a:t>medullares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04800"/>
            <a:ext cx="1317606" cy="173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6341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Ventral medulla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Safe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corridors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level of retro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olivary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sulcus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between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cranial nerve 12 and C1 at level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anterolateral sulcus</a:t>
            </a:r>
          </a:p>
          <a:p>
            <a:pPr marL="0" indent="0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Surgical window –</a:t>
            </a:r>
          </a:p>
          <a:p>
            <a:pPr lvl="1">
              <a:buFont typeface="Wingdings" pitchFamily="2" charset="2"/>
              <a:buChar char="q"/>
            </a:pPr>
            <a:r>
              <a:rPr lang="en-IN" dirty="0" err="1">
                <a:latin typeface="Times New Roman" pitchFamily="18" charset="0"/>
                <a:cs typeface="Times New Roman" pitchFamily="18" charset="0"/>
              </a:rPr>
              <a:t>cranio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-caudal - 13.5 mm</a:t>
            </a:r>
          </a:p>
          <a:p>
            <a:pPr lvl="1">
              <a:buFont typeface="Wingdings" pitchFamily="2" charset="2"/>
              <a:buChar char="q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Transverse - 7 mm</a:t>
            </a:r>
          </a:p>
          <a:p>
            <a:pPr lvl="1">
              <a:buFont typeface="Wingdings" pitchFamily="2" charset="2"/>
              <a:buChar char="q"/>
            </a:pPr>
            <a:r>
              <a:rPr lang="en-IN" dirty="0" err="1">
                <a:latin typeface="Times New Roman" pitchFamily="18" charset="0"/>
                <a:cs typeface="Times New Roman" pitchFamily="18" charset="0"/>
              </a:rPr>
              <a:t>antero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-dorsal - 2.5mm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726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Dorsal medulla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474840" cy="443484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Safe corridors –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Posterior median fissure - below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obex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,between nucleus of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gracile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fasciculus</a:t>
            </a:r>
          </a:p>
          <a:p>
            <a:pPr marL="708660" lvl="1" indent="-342900">
              <a:buFont typeface="Wingdings" pitchFamily="2" charset="2"/>
              <a:buChar char="Ø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00B050"/>
              </a:buClr>
              <a:buFont typeface="Wingdings" pitchFamily="2" charset="2"/>
              <a:buChar char="Ø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posterior intermediate sulcus – between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gracile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cuneate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fascile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Posterior lateral sulcus - between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cuneate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fascile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medially and spinal trigeminal tract and nucleus laterally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023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Ventral Midbrain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Safe entry zone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lateral to cranial nerve III , between SCA and PCA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medial to pyramidal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tract</a:t>
            </a:r>
          </a:p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57332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>
                <a:latin typeface="Times New Roman" pitchFamily="18" charset="0"/>
                <a:cs typeface="Times New Roman" pitchFamily="18" charset="0"/>
              </a:rPr>
              <a:t>Bricolo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Turazzi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S:Adv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Tech Stand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Neurosurg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22:261– 341, 1995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0506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>
                <a:latin typeface="Times New Roman" pitchFamily="18" charset="0"/>
                <a:cs typeface="Times New Roman" pitchFamily="18" charset="0"/>
              </a:rPr>
              <a:t>Ventro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lateral midbrain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Safe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entry zone is lateral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mesencephalic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sulcus (LMS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708660" lvl="1" indent="-342900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Minimum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working distance – 4.9 mm</a:t>
            </a:r>
          </a:p>
          <a:p>
            <a:pPr marL="708660" lvl="1" indent="-342900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Maximum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working distance – 11.7 mm</a:t>
            </a:r>
          </a:p>
          <a:p>
            <a:pPr marL="708660" lvl="1" indent="-342900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Mean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+- SD - 8.2 +- 1.76 mm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9694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>
                <a:latin typeface="Times New Roman" pitchFamily="18" charset="0"/>
                <a:cs typeface="Times New Roman" pitchFamily="18" charset="0"/>
              </a:rPr>
              <a:t>Safe </a:t>
            </a:r>
            <a:r>
              <a:rPr lang="nb-NO" sz="3600" dirty="0">
                <a:latin typeface="Times New Roman" pitchFamily="18" charset="0"/>
                <a:cs typeface="Times New Roman" pitchFamily="18" charset="0"/>
              </a:rPr>
              <a:t>entry zone for posterior midbrain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9065206"/>
              </p:ext>
            </p:extLst>
          </p:nvPr>
        </p:nvGraphicFramePr>
        <p:xfrm>
          <a:off x="609600" y="2514600"/>
          <a:ext cx="6845424" cy="2479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712"/>
                <a:gridCol w="3422712"/>
              </a:tblGrid>
              <a:tr h="418073">
                <a:tc>
                  <a:txBody>
                    <a:bodyPr/>
                    <a:lstStyle/>
                    <a:p>
                      <a:r>
                        <a:rPr lang="en-IN" dirty="0" smtClean="0"/>
                        <a:t>Structure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Dysfunction</a:t>
                      </a:r>
                      <a:endParaRPr lang="en-IN" dirty="0"/>
                    </a:p>
                  </a:txBody>
                  <a:tcPr/>
                </a:tc>
              </a:tr>
              <a:tr h="1030866">
                <a:tc>
                  <a:txBody>
                    <a:bodyPr/>
                    <a:lstStyle/>
                    <a:p>
                      <a:r>
                        <a:rPr lang="en-IN" dirty="0" smtClean="0"/>
                        <a:t>Superior </a:t>
                      </a:r>
                      <a:r>
                        <a:rPr lang="en-IN" dirty="0" err="1" smtClean="0"/>
                        <a:t>Colliculus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Pupillary disturbance, gaze palsy</a:t>
                      </a:r>
                      <a:endParaRPr lang="en-IN" dirty="0"/>
                    </a:p>
                  </a:txBody>
                  <a:tcPr/>
                </a:tc>
              </a:tr>
              <a:tr h="1030866">
                <a:tc>
                  <a:txBody>
                    <a:bodyPr/>
                    <a:lstStyle/>
                    <a:p>
                      <a:r>
                        <a:rPr lang="en-IN" dirty="0" smtClean="0"/>
                        <a:t>Inferior </a:t>
                      </a:r>
                      <a:r>
                        <a:rPr lang="en-IN" dirty="0" err="1" smtClean="0"/>
                        <a:t>Colliculus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Difficuly</a:t>
                      </a:r>
                      <a:r>
                        <a:rPr lang="en-IN" dirty="0" smtClean="0"/>
                        <a:t> in localizing sound in space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90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Surgical technique-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Almost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all BSTs are dorsally located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therefore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should be approached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through posterior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fossa.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Position-prone(preferred)/sitting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Midline skin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incision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Suboccipital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craniotomy±cervical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laminotomy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Y –shaped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dural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opening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488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technique-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Vermis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coagulated and split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 appropriate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level.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Cerebellum held to the sides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using self- retaining retractors ( avoid excessive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side retraction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pseudobulbar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palsy ).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IVth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ventricle approached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after division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of medullary velum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1191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Tumour decompression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Conventional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suction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technique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frequently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brainstem dysfunction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manifested by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bradycardia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&amp; arrhythmia.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CUSA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causes movement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adjacent structures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only within 1mm of vibrating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tip, allowing extensive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quick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dissection adjacent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or within the substance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brainstem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technique- Focal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tumour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Rostral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&amp; caudal pole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be completely exposed.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Incision at an area where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is most superficial.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It also must be away from the midline and at least 1.5cm rostral to the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obex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-  avoids injury to cr.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nuclei X-XII.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Incision &lt; 1cm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Brainstem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classification systems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551837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/>
              <a:t>Choux el al., 2000	CT &amp; MRI 	Type I: diffuse </a:t>
            </a:r>
            <a:br>
              <a:rPr lang="en-IN" sz="2400" dirty="0" smtClean="0"/>
            </a:br>
            <a:r>
              <a:rPr lang="en-IN" sz="2400" dirty="0" smtClean="0"/>
              <a:t>					Tape II: intrinsic, focal </a:t>
            </a:r>
            <a:br>
              <a:rPr lang="en-IN" sz="2400" dirty="0" smtClean="0"/>
            </a:br>
            <a:r>
              <a:rPr lang="en-IN" sz="2400" dirty="0" smtClean="0"/>
              <a:t>					Type Ill: </a:t>
            </a:r>
            <a:r>
              <a:rPr lang="en-IN" sz="2400" dirty="0" err="1" smtClean="0"/>
              <a:t>exophytic</a:t>
            </a:r>
            <a:r>
              <a:rPr lang="en-IN" sz="2400" dirty="0" smtClean="0"/>
              <a:t>, focal </a:t>
            </a:r>
            <a:br>
              <a:rPr lang="en-IN" sz="2400" dirty="0" smtClean="0"/>
            </a:br>
            <a:r>
              <a:rPr lang="en-IN" sz="2400" dirty="0" smtClean="0"/>
              <a:t>					Type IV: </a:t>
            </a:r>
            <a:r>
              <a:rPr lang="en-IN" sz="2400" dirty="0" err="1" smtClean="0"/>
              <a:t>cervicomedulIary</a:t>
            </a:r>
            <a:r>
              <a:rPr lang="en-IN" sz="2400" dirty="0" smtClean="0"/>
              <a:t> </a:t>
            </a:r>
            <a:br>
              <a:rPr lang="en-IN" sz="2400" dirty="0" smtClean="0"/>
            </a:br>
            <a:r>
              <a:rPr lang="en-IN" sz="2400" dirty="0" smtClean="0"/>
              <a:t/>
            </a:r>
            <a:br>
              <a:rPr lang="en-IN" sz="2400" dirty="0" smtClean="0"/>
            </a:b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56075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technique- Focal </a:t>
            </a:r>
            <a:r>
              <a:rPr lang="en-IN" sz="4000" dirty="0" err="1">
                <a:latin typeface="Times New Roman" pitchFamily="18" charset="0"/>
                <a:cs typeface="Times New Roman" pitchFamily="18" charset="0"/>
              </a:rPr>
              <a:t>tumor</a:t>
            </a:r>
            <a:endParaRPr lang="en-I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219200" y="1920875"/>
            <a:ext cx="7924800" cy="4433888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Use of plated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bayonet(very small plates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at the tip)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 ‘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microretractor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CUSA at a low setting.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Careful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identification of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white matter interface.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Minimal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manipulation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adjacent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normal tissue.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technique-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Cervicomedullary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 err="1">
                <a:latin typeface="Times New Roman" pitchFamily="18" charset="0"/>
                <a:cs typeface="Times New Roman" pitchFamily="18" charset="0"/>
              </a:rPr>
              <a:t>tumor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Suboccipital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craniotomy +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osteoplastic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laminotomy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Expose both rostral and caudal extent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USG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guidance to know extent of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prior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opening the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dura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- entire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should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be within the confines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operative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exposure.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technique-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Cervicomedullary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tumour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609600" y="2438400"/>
            <a:ext cx="8001000" cy="3846513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Midline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myelotomy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‘True’ midline 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be identified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DREZ bilaterally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solid-cystic,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myelotomy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be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placed first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–cyst junction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cyst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removed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prior to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excision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non-cystic,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myelotomy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most voluminous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&amp; closest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pial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surface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technique- </a:t>
            </a:r>
            <a:r>
              <a:rPr lang="en-IN" sz="3600" dirty="0" err="1" smtClean="0">
                <a:latin typeface="Times New Roman" pitchFamily="18" charset="0"/>
                <a:cs typeface="Times New Roman" pitchFamily="18" charset="0"/>
              </a:rPr>
              <a:t>Cervicomedullary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tumour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609600" y="1920875"/>
            <a:ext cx="8534400" cy="4433888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Myelotomy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be terminated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1 cm proximal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to the caudal pole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tumor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→ tumor is least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voluminous here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removed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by gradual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upward dissection.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the rostral pole,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invariably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subpial and</a:t>
            </a:r>
          </a:p>
          <a:p>
            <a:pPr marL="0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bulging posteriorly at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obex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Surgical technique- </a:t>
            </a:r>
            <a:r>
              <a:rPr lang="en-IN" sz="4000" dirty="0" err="1" smtClean="0">
                <a:latin typeface="Times New Roman" pitchFamily="18" charset="0"/>
                <a:cs typeface="Times New Roman" pitchFamily="18" charset="0"/>
              </a:rPr>
              <a:t>Cervicomedullary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4000" dirty="0">
                <a:latin typeface="Times New Roman" pitchFamily="18" charset="0"/>
                <a:cs typeface="Times New Roman" pitchFamily="18" charset="0"/>
              </a:rPr>
              <a:t>tumour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USG </a:t>
            </a:r>
            <a:r>
              <a:rPr lang="en-IN" dirty="0"/>
              <a:t>to guide the extent of </a:t>
            </a:r>
            <a:r>
              <a:rPr lang="en-IN" dirty="0" err="1" smtClean="0"/>
              <a:t>tumor</a:t>
            </a:r>
            <a:r>
              <a:rPr lang="en-IN" dirty="0" smtClean="0"/>
              <a:t> excision- </a:t>
            </a:r>
            <a:r>
              <a:rPr lang="en-IN" dirty="0"/>
              <a:t>to confirm bulk of </a:t>
            </a:r>
            <a:r>
              <a:rPr lang="en-IN" dirty="0" err="1"/>
              <a:t>tumor</a:t>
            </a:r>
            <a:r>
              <a:rPr lang="en-IN" dirty="0"/>
              <a:t> </a:t>
            </a:r>
            <a:r>
              <a:rPr lang="en-IN" dirty="0" smtClean="0"/>
              <a:t>is removed.</a:t>
            </a:r>
          </a:p>
          <a:p>
            <a:r>
              <a:rPr lang="en-IN" dirty="0" smtClean="0"/>
              <a:t>Don’t </a:t>
            </a:r>
            <a:r>
              <a:rPr lang="en-IN" dirty="0"/>
              <a:t>chase small </a:t>
            </a:r>
            <a:r>
              <a:rPr lang="en-IN" dirty="0" smtClean="0"/>
              <a:t>questionable fragments</a:t>
            </a:r>
            <a:r>
              <a:rPr lang="en-IN" dirty="0"/>
              <a:t>.</a:t>
            </a:r>
          </a:p>
          <a:p>
            <a:r>
              <a:rPr lang="en-IN" dirty="0" smtClean="0"/>
              <a:t>If </a:t>
            </a:r>
            <a:r>
              <a:rPr lang="en-IN" dirty="0"/>
              <a:t>deterioration of SSEP/MEP </a:t>
            </a:r>
            <a:r>
              <a:rPr lang="en-IN" dirty="0" smtClean="0"/>
              <a:t>during the </a:t>
            </a:r>
            <a:r>
              <a:rPr lang="en-IN" dirty="0"/>
              <a:t>procedure, interrupt the </a:t>
            </a:r>
            <a:r>
              <a:rPr lang="en-IN" dirty="0" smtClean="0"/>
              <a:t>dissection and </a:t>
            </a:r>
            <a:r>
              <a:rPr lang="en-IN" dirty="0"/>
              <a:t>move to another area.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technique-Cystic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tumour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2208"/>
            <a:ext cx="8229600" cy="4389120"/>
          </a:xfrm>
        </p:spPr>
        <p:txBody>
          <a:bodyPr/>
          <a:lstStyle/>
          <a:p>
            <a:r>
              <a:rPr lang="en-IN" dirty="0" smtClean="0"/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Bulge into the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ventricle.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“Collapse” of the cyst cavity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surrounding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neural tissue following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cyst evacuation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→ difficulty in identifying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solid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nodule.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‘Hand-held’ retractor compared to fixed.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Avoid frequent manipulation of retractor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Surgical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technique- Dorsally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exophytic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technical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complication-injury to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neural structures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immediately below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the ependymal lining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Remove tumor “flush” with the floor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ventricle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Do not pursue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inside the brainstem.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Facial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colliculus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injury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Peri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&amp; post-operative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220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Perioperative steroids( methylprednisolone)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Elective ventilation for at least 48 hours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Mechanical ventilation till recovery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ventilation &amp;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normal cough reflex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LCN paresis- NG/feeding gastrostomy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V,VII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paresis- temporary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tarsorrhaphy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Good nursing care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Physiotherapy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Post-op brainstem injury mostly reversible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surgical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technique is proper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Role of stereotactic biopsy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Majority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of focal, dorsally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exophytic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cervicomedullary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BSG are benign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resectable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by direct surgery with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low morbidity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outcome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1088"/>
            <a:ext cx="65722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Role of stereotactic biopsy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Reserved to</a:t>
            </a:r>
          </a:p>
          <a:p>
            <a:pPr lvl="1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When the diagnosis is uncertain, to rule out</a:t>
            </a:r>
          </a:p>
          <a:p>
            <a:pPr marL="365760" lvl="1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inflammatory pathology like TB.</a:t>
            </a:r>
          </a:p>
          <a:p>
            <a:pPr lvl="1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Focal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intrinsic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endophytic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lesion- well limited</a:t>
            </a:r>
          </a:p>
          <a:p>
            <a:pPr marL="365760" lvl="1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masses within the brainstem surrounded by</a:t>
            </a:r>
          </a:p>
          <a:p>
            <a:pPr marL="365760" lvl="1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neural tissue and therefore do not reach the</a:t>
            </a:r>
          </a:p>
          <a:p>
            <a:pPr marL="365760" lvl="1" indent="0"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surface.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DIFFUSE BSG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85800" y="1981200"/>
            <a:ext cx="4038600" cy="44348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Diffuse BSG-</a:t>
            </a:r>
          </a:p>
          <a:p>
            <a:pPr lvl="1">
              <a:buFont typeface="Wingdings" pitchFamily="2" charset="2"/>
              <a:buChar char="§"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Hypo on T1, hyper on T2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inhomogenous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contrast enhancement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within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or around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the tumour.</a:t>
            </a: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Contrast enhancement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only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1/3rd cases.</a:t>
            </a: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No significant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difference in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prognosis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with/without contrast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enhancement.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Role of GKRS</a:t>
            </a:r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210594"/>
            <a:ext cx="72009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Journal quotes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”An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aggressive surgical approach to patients with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intrinsic brainstem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tumors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significantly improves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overall survival(OS) 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progression free survival (PFS) compared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adult non-surgical series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 (OS) rate is 61% and progression free survival (PFS) is 45%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187624" y="5445224"/>
            <a:ext cx="5508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Neurosurgery: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August 2012</a:t>
            </a:r>
          </a:p>
          <a:p>
            <a:r>
              <a:rPr lang="en-IN" dirty="0" err="1">
                <a:latin typeface="Times New Roman" pitchFamily="18" charset="0"/>
                <a:cs typeface="Times New Roman" pitchFamily="18" charset="0"/>
              </a:rPr>
              <a:t>doi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: 10.1227/01.neu.0000417806.84351.f0</a:t>
            </a:r>
          </a:p>
        </p:txBody>
      </p:sp>
    </p:spTree>
    <p:extLst>
      <p:ext uri="{BB962C8B-B14F-4D97-AF65-F5344CB8AC3E}">
        <p14:creationId xmlns:p14="http://schemas.microsoft.com/office/powerpoint/2010/main" val="56164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Take home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Knowledge of safe entry zones.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Diffuse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almost invariably malignant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and should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not be operated upon→ Direct RT +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ocal lesions : If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laterally located &amp; appears to be approachable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with acceptable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risks, resection is appropriate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Radical excision possible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more centrally located → Stereotactic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biopsy +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Irradiation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39652" y="2204864"/>
            <a:ext cx="6264696" cy="27363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0043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FOCAL BSG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62000" y="2057400"/>
            <a:ext cx="4038600" cy="443484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Focal 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BSG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Well circumscribed,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limited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size, may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be partially cystic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Midbrain &gt;Medulla&gt;Pons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Hypo on T1, hyper 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T2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nidus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focal enhancement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pilocytic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astrocytomas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DORSAL EXOPHYTIC BSG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62000" y="1905000"/>
            <a:ext cx="4038600" cy="443484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Dorsally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exophytic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BSG-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Intra-IV th ventricular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tm</a:t>
            </a:r>
          </a:p>
          <a:p>
            <a:pPr lvl="1">
              <a:buFont typeface="Wingdings" pitchFamily="2" charset="2"/>
              <a:buChar char="§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Resemble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vermian astrocytoma with involvement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IV th ventricular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floor</a:t>
            </a: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Practical decisions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regarding treatment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of BSG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" y="1988840"/>
            <a:ext cx="818547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Intraoperative monitoring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05000" y="1981200"/>
            <a:ext cx="4038600" cy="4434840"/>
          </a:xfrm>
        </p:spPr>
        <p:txBody>
          <a:bodyPr/>
          <a:lstStyle/>
          <a:p>
            <a:r>
              <a:rPr lang="en-IN" dirty="0" smtClean="0"/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Cranial nerves-</a:t>
            </a:r>
          </a:p>
          <a:p>
            <a:pPr lvl="1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EMG monitoring – III,IV,V,VI,VII, IX,X,XI,XII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BAEP – VIII nerve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SSEP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MEP - tracts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93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SSEP</a:t>
            </a:r>
            <a:r>
              <a:rPr lang="en-IN" dirty="0" smtClean="0"/>
              <a:t> –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038600" cy="4433888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Monitors Dorsal column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Stimulation sites UL – Median/Ulnar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nerves  LL 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-- Posterior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tibial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nerve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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&gt;=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50% decrease in amplitude and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associated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increase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in latency – significant</a:t>
            </a:r>
          </a:p>
        </p:txBody>
      </p:sp>
    </p:spTree>
    <p:extLst>
      <p:ext uri="{BB962C8B-B14F-4D97-AF65-F5344CB8AC3E}">
        <p14:creationId xmlns:p14="http://schemas.microsoft.com/office/powerpoint/2010/main" val="27832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20982</TotalTime>
  <Words>1599</Words>
  <Application>Microsoft Macintosh PowerPoint</Application>
  <PresentationFormat>On-screen Show (4:3)</PresentationFormat>
  <Paragraphs>246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Flow</vt:lpstr>
      <vt:lpstr>Office Theme</vt:lpstr>
      <vt:lpstr>SURGICAL MANAGEMENT OF BRAINSTEM GLIOMA</vt:lpstr>
      <vt:lpstr>Brainstem tumor classification systems</vt:lpstr>
      <vt:lpstr>Brainstem tumor classification systems</vt:lpstr>
      <vt:lpstr>DIFFUSE BSG</vt:lpstr>
      <vt:lpstr>FOCAL BSG</vt:lpstr>
      <vt:lpstr>DORSAL EXOPHYTIC BSG</vt:lpstr>
      <vt:lpstr>Practical decisions regarding treatment of BSG</vt:lpstr>
      <vt:lpstr>Intraoperative monitoring</vt:lpstr>
      <vt:lpstr>SSEP – </vt:lpstr>
      <vt:lpstr>BAEP   </vt:lpstr>
      <vt:lpstr>BAEP</vt:lpstr>
      <vt:lpstr>Choice of approach</vt:lpstr>
      <vt:lpstr>PowerPoint Presentation</vt:lpstr>
      <vt:lpstr>PowerPoint Presentation</vt:lpstr>
      <vt:lpstr>Planned approach for dorsal lesions</vt:lpstr>
      <vt:lpstr>Safe entry zones to brainstem - Rationale</vt:lpstr>
      <vt:lpstr>PONS</vt:lpstr>
      <vt:lpstr>Safe entry zone for ventro lateral pons</vt:lpstr>
      <vt:lpstr>   Suprafacial Triangle</vt:lpstr>
      <vt:lpstr>   Infrafacial Triangle</vt:lpstr>
      <vt:lpstr>Ventral medulla</vt:lpstr>
      <vt:lpstr>Dorsal medulla</vt:lpstr>
      <vt:lpstr>Ventral Midbrain</vt:lpstr>
      <vt:lpstr>Ventro lateral midbrain</vt:lpstr>
      <vt:lpstr>Safe entry zone for posterior midbrain</vt:lpstr>
      <vt:lpstr>Surgical technique-</vt:lpstr>
      <vt:lpstr>Surgical technique-</vt:lpstr>
      <vt:lpstr>Tumour decompression</vt:lpstr>
      <vt:lpstr>Surgical technique- Focal tumour</vt:lpstr>
      <vt:lpstr>Surgical technique- Focal tumor</vt:lpstr>
      <vt:lpstr>Surgical technique- Cervicomedullary tumor</vt:lpstr>
      <vt:lpstr>Surgical technique- Cervicomedullary tumour</vt:lpstr>
      <vt:lpstr>Surgical technique- Cervicomedullary tumour</vt:lpstr>
      <vt:lpstr>   Surgical technique- Cervicomedullary tumour</vt:lpstr>
      <vt:lpstr>Surgical technique-Cystic tumour</vt:lpstr>
      <vt:lpstr>Surgical technique- Dorsally exophytic tumor</vt:lpstr>
      <vt:lpstr>Peri &amp; post-operative care</vt:lpstr>
      <vt:lpstr>Role of stereotactic biopsy</vt:lpstr>
      <vt:lpstr>Role of stereotactic biopsy</vt:lpstr>
      <vt:lpstr>Role of GKRS</vt:lpstr>
      <vt:lpstr>Journal quotes</vt:lpstr>
      <vt:lpstr>Take home message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MANAGEMENT OF BRAINSTEM GLIOMA</dc:title>
  <dc:creator>mayank</dc:creator>
  <cp:lastModifiedBy>apple</cp:lastModifiedBy>
  <cp:revision>173</cp:revision>
  <dcterms:created xsi:type="dcterms:W3CDTF">2013-01-27T14:31:03Z</dcterms:created>
  <dcterms:modified xsi:type="dcterms:W3CDTF">2013-12-19T13:10:33Z</dcterms:modified>
</cp:coreProperties>
</file>